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7" r:id="rId2"/>
    <p:sldId id="281" r:id="rId3"/>
    <p:sldId id="279" r:id="rId4"/>
    <p:sldId id="280" r:id="rId5"/>
    <p:sldId id="282" r:id="rId6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85A"/>
    <a:srgbClr val="13355A"/>
    <a:srgbClr val="16355A"/>
    <a:srgbClr val="14355A"/>
    <a:srgbClr val="17375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 snapToObject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09798-566A-452B-AE82-11578F1B0558}" type="datetimeFigureOut">
              <a:rPr lang="es-MX" smtClean="0"/>
              <a:t>02/10/2018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487C3-173B-4540-97E0-E191D9EEC0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04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79B1-BD7D-CB43-AEF3-F8F8278D7B16}" type="datetimeFigureOut">
              <a:t>02-10-2018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E27B-1395-2545-A2DE-21F0F3AEE37E}" type="slidenum"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-241" r="5836" b="241"/>
          <a:stretch/>
        </p:blipFill>
        <p:spPr>
          <a:xfrm>
            <a:off x="0" y="-127014"/>
            <a:ext cx="6643807" cy="530805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6516216" y="-266172"/>
            <a:ext cx="2627784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CL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/>
              </a:rPr>
              <a:t>Reunión </a:t>
            </a:r>
            <a:r>
              <a:rPr lang="es-CL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/>
              </a:rPr>
              <a:t>Aidef</a:t>
            </a:r>
            <a:r>
              <a:rPr lang="es-CL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/>
              </a:rPr>
              <a:t> Santiago de Chile, Septiembre de 2018.-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516216" y="3694268"/>
            <a:ext cx="2636962" cy="1469770"/>
          </a:xfrm>
          <a:prstGeom prst="rect">
            <a:avLst/>
          </a:prstGeom>
          <a:solidFill>
            <a:srgbClr val="1635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6715580" y="1193498"/>
            <a:ext cx="2376000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2800" cap="all"/>
            </a:lvl1pPr>
          </a:lstStyle>
          <a:p>
            <a:pPr algn="l">
              <a:lnSpc>
                <a:spcPts val="2100"/>
              </a:lnSpc>
            </a:pPr>
            <a:r>
              <a:rPr lang="es-CL" sz="2400" b="1" cap="none" dirty="0">
                <a:solidFill>
                  <a:srgbClr val="00B0F0"/>
                </a:solidFill>
              </a:rPr>
              <a:t>Boletín de Jurisprudencia Local de las Américas</a:t>
            </a:r>
            <a:endParaRPr lang="es-ES_tradnl" sz="2400" b="1" cap="none" dirty="0">
              <a:solidFill>
                <a:srgbClr val="00B0F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84" y="4054203"/>
            <a:ext cx="1296000" cy="48321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72" y="3894397"/>
            <a:ext cx="468000" cy="6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44" y="-69531"/>
            <a:ext cx="7884001" cy="5256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-36512" y="-266172"/>
            <a:ext cx="2627784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-36512" y="3694268"/>
            <a:ext cx="2636962" cy="1469770"/>
          </a:xfrm>
          <a:prstGeom prst="rect">
            <a:avLst/>
          </a:prstGeom>
          <a:solidFill>
            <a:srgbClr val="1635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233264" y="699542"/>
            <a:ext cx="208823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2800" cap="all"/>
            </a:lvl1pPr>
          </a:lstStyle>
          <a:p>
            <a:pPr>
              <a:lnSpc>
                <a:spcPts val="2100"/>
              </a:lnSpc>
            </a:pPr>
            <a:r>
              <a:rPr lang="es-CL" sz="2000" b="1" cap="none" dirty="0" smtClean="0">
                <a:solidFill>
                  <a:srgbClr val="00B0F0"/>
                </a:solidFill>
              </a:rPr>
              <a:t>OBJETIVO:</a:t>
            </a:r>
          </a:p>
          <a:p>
            <a:pPr algn="l">
              <a:lnSpc>
                <a:spcPts val="2100"/>
              </a:lnSpc>
            </a:pPr>
            <a:r>
              <a:rPr lang="es-CL" sz="1800" cap="none" dirty="0" smtClean="0">
                <a:solidFill>
                  <a:srgbClr val="00B0F0"/>
                </a:solidFill>
              </a:rPr>
              <a:t>Resaltar </a:t>
            </a:r>
            <a:r>
              <a:rPr lang="es-CL" sz="1800" cap="none" dirty="0">
                <a:solidFill>
                  <a:srgbClr val="00B0F0"/>
                </a:solidFill>
              </a:rPr>
              <a:t>la jurisprudencia de los tribunales nacionales de los Estados asociados, que se refieran a la protección de los derechos humanos.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6" y="4054203"/>
            <a:ext cx="1296000" cy="48321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44" y="3894397"/>
            <a:ext cx="468000" cy="6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"/>
          <a:stretch/>
        </p:blipFill>
        <p:spPr>
          <a:xfrm>
            <a:off x="5283" y="-1315962"/>
            <a:ext cx="9138717" cy="6480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843808" y="3795885"/>
            <a:ext cx="6336704" cy="1368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2986112" y="4033853"/>
            <a:ext cx="5978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2800" cap="all"/>
            </a:lvl1pPr>
          </a:lstStyle>
          <a:p>
            <a:pPr lvl="0" algn="l"/>
            <a:r>
              <a:rPr lang="es-CL" sz="1400" b="1" cap="none" dirty="0">
                <a:solidFill>
                  <a:srgbClr val="00B0F0"/>
                </a:solidFill>
              </a:rPr>
              <a:t>ENVÍO DE SENTENCIAS</a:t>
            </a:r>
          </a:p>
          <a:p>
            <a:pPr lvl="0" algn="l"/>
            <a:r>
              <a:rPr lang="es-CL" sz="1100" cap="none" dirty="0">
                <a:solidFill>
                  <a:srgbClr val="00B0F0"/>
                </a:solidFill>
              </a:rPr>
              <a:t>Envío de dos sentencias pronunciadas por los tribunales de cada país asociado a la AIDEF, respecto de materias tales como protección de migrantes; violencia de género; matrimonio igualitario; debido proceso; protección de la niñez; personas privadas de libertad; u otra que sea de interés</a:t>
            </a:r>
          </a:p>
          <a:p>
            <a:pPr lvl="0" algn="l"/>
            <a:r>
              <a:rPr lang="es-CL" sz="1100" b="1" cap="none" dirty="0">
                <a:solidFill>
                  <a:srgbClr val="00B0F0"/>
                </a:solidFill>
              </a:rPr>
              <a:t>Plazo: Septiembre 2018 a Diciembre 2018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288" y="3795884"/>
            <a:ext cx="2838520" cy="1368153"/>
          </a:xfrm>
          <a:prstGeom prst="rect">
            <a:avLst/>
          </a:prstGeom>
          <a:solidFill>
            <a:srgbClr val="1635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2" y="4270227"/>
            <a:ext cx="1296000" cy="48321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60" y="4110421"/>
            <a:ext cx="468000" cy="6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72887" y="-164554"/>
            <a:ext cx="2268623" cy="5308054"/>
          </a:xfrm>
          <a:prstGeom prst="rect">
            <a:avLst/>
          </a:prstGeom>
          <a:solidFill>
            <a:srgbClr val="1635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0" y="3219822"/>
            <a:ext cx="1296000" cy="48321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8" y="4011910"/>
            <a:ext cx="468000" cy="693577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26944" y="1192812"/>
            <a:ext cx="2088232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2800" cap="all"/>
            </a:lvl1pPr>
          </a:lstStyle>
          <a:p>
            <a:pPr>
              <a:lnSpc>
                <a:spcPts val="2100"/>
              </a:lnSpc>
            </a:pPr>
            <a:r>
              <a:rPr lang="es-CL" sz="2400" cap="none" dirty="0">
                <a:solidFill>
                  <a:srgbClr val="00B0F0"/>
                </a:solidFill>
              </a:rPr>
              <a:t>Jurisprudencia Local de las </a:t>
            </a:r>
            <a:r>
              <a:rPr lang="es-CL" sz="2400" cap="none" dirty="0" smtClean="0">
                <a:solidFill>
                  <a:srgbClr val="00B0F0"/>
                </a:solidFill>
              </a:rPr>
              <a:t>Américas</a:t>
            </a:r>
          </a:p>
          <a:p>
            <a:pPr>
              <a:lnSpc>
                <a:spcPts val="2100"/>
              </a:lnSpc>
            </a:pPr>
            <a:endParaRPr lang="es-CL" sz="2000" cap="none" dirty="0" smtClean="0">
              <a:solidFill>
                <a:srgbClr val="00B0F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72887" y="4890049"/>
            <a:ext cx="2268623" cy="2900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20040"/>
              </p:ext>
            </p:extLst>
          </p:nvPr>
        </p:nvGraphicFramePr>
        <p:xfrm>
          <a:off x="2215007" y="744002"/>
          <a:ext cx="6945915" cy="4436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148"/>
                <a:gridCol w="5499767"/>
              </a:tblGrid>
              <a:tr h="397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Parámetro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Contenido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País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Tribunal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Materia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61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Derechos involucrados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61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Breve relación de los hechos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61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Fundamentos de derecho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Otra observación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55776" y="121218"/>
            <a:ext cx="391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0B0F0"/>
                </a:solidFill>
              </a:rPr>
              <a:t>Formato envío de fallos </a:t>
            </a:r>
            <a:r>
              <a:rPr lang="es-CL" sz="1600" b="1" dirty="0">
                <a:solidFill>
                  <a:srgbClr val="00B0F0"/>
                </a:solidFill>
              </a:rPr>
              <a:t>(Dos por país)</a:t>
            </a:r>
          </a:p>
        </p:txBody>
      </p:sp>
    </p:spTree>
    <p:extLst>
      <p:ext uri="{BB962C8B-B14F-4D97-AF65-F5344CB8AC3E}">
        <p14:creationId xmlns:p14="http://schemas.microsoft.com/office/powerpoint/2010/main" val="36263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44" y="-69531"/>
            <a:ext cx="7884001" cy="5256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-36512" y="-266172"/>
            <a:ext cx="2627784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-36512" y="3694268"/>
            <a:ext cx="2636962" cy="1469770"/>
          </a:xfrm>
          <a:prstGeom prst="rect">
            <a:avLst/>
          </a:prstGeom>
          <a:solidFill>
            <a:srgbClr val="1635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144712" y="186267"/>
            <a:ext cx="208823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2800" cap="all"/>
            </a:lvl1pPr>
          </a:lstStyle>
          <a:p>
            <a:pPr algn="just"/>
            <a:r>
              <a:rPr lang="es-CL" sz="1100" b="1" cap="none" dirty="0">
                <a:solidFill>
                  <a:srgbClr val="00B0F0"/>
                </a:solidFill>
              </a:rPr>
              <a:t>FORMATO</a:t>
            </a:r>
          </a:p>
          <a:p>
            <a:pPr algn="just"/>
            <a:r>
              <a:rPr lang="es-CL" sz="1100" b="1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Tipo de letra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Se utilizará preferentemente un único tipo de letra (se recomienda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Times New Roman, Arial, Calibri, </a:t>
            </a:r>
            <a:r>
              <a:rPr lang="es-CL" sz="1000" cap="none" dirty="0" err="1">
                <a:solidFill>
                  <a:srgbClr val="00B0F0"/>
                </a:solidFill>
              </a:rPr>
              <a:t>Trebuchet</a:t>
            </a:r>
            <a:r>
              <a:rPr lang="es-CL" sz="1000" cap="none" dirty="0">
                <a:solidFill>
                  <a:srgbClr val="00B0F0"/>
                </a:solidFill>
              </a:rPr>
              <a:t>)  en los siguientes tamaños: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Título: tamaño 14 negrita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Texto: tamaño 12 normal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Nota al pie y leyenda de tablas y figuras: tamaño 9 normal, o el que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corresponda a la letra escogida o establezca la configuración del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programa.</a:t>
            </a:r>
          </a:p>
          <a:p>
            <a:pPr algn="just"/>
            <a:r>
              <a:rPr lang="es-CL" sz="1100" b="1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Párrafo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Alineación: los párrafos deben estar justificados en los márgenes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derecho e izquierdo.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Interlineado: espacio sencillo en el cuerpo del párrafo y espacio de</a:t>
            </a:r>
          </a:p>
          <a:p>
            <a:pPr algn="just"/>
            <a:r>
              <a:rPr lang="es-CL" sz="1000" cap="none" dirty="0">
                <a:solidFill>
                  <a:srgbClr val="00B0F0"/>
                </a:solidFill>
              </a:rPr>
              <a:t>1,5 entre los párrafos. </a:t>
            </a:r>
            <a:endParaRPr lang="es-CL" sz="900" cap="none" dirty="0">
              <a:solidFill>
                <a:srgbClr val="00B0F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6" y="4054203"/>
            <a:ext cx="1296000" cy="48321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44" y="3894397"/>
            <a:ext cx="468000" cy="6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13647</TotalTime>
  <Words>239</Words>
  <Application>Microsoft Office PowerPoint</Application>
  <PresentationFormat>Presentación en pantalla (16:9)</PresentationFormat>
  <Paragraphs>39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gyogo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Giampiero Zunino</dc:creator>
  <cp:lastModifiedBy>Humberto Alexis Sánchez Pacheco</cp:lastModifiedBy>
  <cp:revision>158</cp:revision>
  <dcterms:created xsi:type="dcterms:W3CDTF">2018-08-09T19:28:04Z</dcterms:created>
  <dcterms:modified xsi:type="dcterms:W3CDTF">2018-10-02T14:38:35Z</dcterms:modified>
</cp:coreProperties>
</file>